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</p:sldIdLst>
  <p:sldSz cy="5143500" cx="9144000"/>
  <p:notesSz cx="6858000" cy="9144000"/>
  <p:embeddedFontLst>
    <p:embeddedFont>
      <p:font typeface="Spectral ExtraBold"/>
      <p:bold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schemas.openxmlformats.org/officeDocument/2006/relationships/font" Target="fonts/SpectralExtraBold-bold.fntdata"/><Relationship Id="rId41" Type="http://schemas.openxmlformats.org/officeDocument/2006/relationships/slide" Target="slides/slide37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SpectralExtraBold-bold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 txBox="1"/>
          <p:nvPr>
            <p:ph idx="1" type="body"/>
          </p:nvPr>
        </p:nvSpPr>
        <p:spPr>
          <a:xfrm>
            <a:off x="685784" y="434339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81350" lIns="81350" spcFirstLastPara="1" rIns="81350" wrap="square" tIns="813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p1:notes"/>
          <p:cNvSpPr/>
          <p:nvPr>
            <p:ph idx="2" type="sldImg"/>
          </p:nvPr>
        </p:nvSpPr>
        <p:spPr>
          <a:xfrm>
            <a:off x="381491" y="685791"/>
            <a:ext cx="6095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0b555aa0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0b555aa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0b555aa0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0b555aa0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8595d191f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8595d191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874c0205a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874c020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11f1ee8e8_3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511f1ee8e8_3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11f1ee8e8_3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g511f1ee8e8_3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11f1ee8e8_3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511f1ee8e8_3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511f1ee8e8_3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g511f1ee8e8_3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511f1ee8e8_3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511f1ee8e8_3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eee1a1b69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eee1a1b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11f1ee8e8_3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511f1ee8e8_3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177125" y="132850"/>
            <a:ext cx="5169900" cy="85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73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DATA SCIENCE</a:t>
            </a:r>
            <a:endParaRPr sz="3600">
              <a:solidFill>
                <a:srgbClr val="FFFFFF"/>
              </a:solidFill>
              <a:latin typeface="Spectral ExtraBold"/>
              <a:ea typeface="Spectral ExtraBold"/>
              <a:cs typeface="Spectral ExtraBold"/>
              <a:sym typeface="Spectral ExtraBol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09975" y="1749100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</p:txBody>
      </p:sp>
      <p:sp>
        <p:nvSpPr>
          <p:cNvPr id="13" name="Google Shape;13;p2"/>
          <p:cNvSpPr/>
          <p:nvPr/>
        </p:nvSpPr>
        <p:spPr>
          <a:xfrm>
            <a:off x="309975" y="3345925"/>
            <a:ext cx="3830400" cy="1317300"/>
          </a:xfrm>
          <a:prstGeom prst="roundRect">
            <a:avLst>
              <a:gd fmla="val 16667" name="adj"/>
            </a:avLst>
          </a:prstGeom>
          <a:solidFill>
            <a:srgbClr val="FFFFFF">
              <a:alpha val="730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5" name="Google Shape;65;p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>
            <a:off x="457172" y="205014"/>
            <a:ext cx="82287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itle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S-Text">
  <p:cSld name="SECTION_HEADER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5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301350" y="1058075"/>
            <a:ext cx="8541300" cy="3907800"/>
          </a:xfrm>
          <a:prstGeom prst="roundRect">
            <a:avLst>
              <a:gd fmla="val 758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-tabs">
  <p:cSld name="SECTION_HEADER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301350" y="1030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301350" y="1716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301350" y="2402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301350" y="3088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301350" y="3773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301350" y="44597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-tabs">
  <p:cSld name="SECTION_HEADER_1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301350" y="1183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/>
          <p:nvPr/>
        </p:nvSpPr>
        <p:spPr>
          <a:xfrm>
            <a:off x="301350" y="1945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301350" y="2707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301350" y="3469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tabs">
  <p:cSld name="SECTION_HEADER_1_1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254625" y="117100"/>
            <a:ext cx="8634600" cy="841200"/>
          </a:xfrm>
          <a:prstGeom prst="roundRect">
            <a:avLst>
              <a:gd fmla="val 16667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2576625" y="1030750"/>
            <a:ext cx="6312600" cy="3976800"/>
          </a:xfrm>
          <a:prstGeom prst="roundRect">
            <a:avLst>
              <a:gd fmla="val 5030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>
            <a:off x="301350" y="12593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01350" y="22499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301350" y="32405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301350" y="4231150"/>
            <a:ext cx="2167200" cy="547800"/>
          </a:xfrm>
          <a:prstGeom prst="roundRect">
            <a:avLst>
              <a:gd fmla="val 27843" name="adj"/>
            </a:avLst>
          </a:prstGeom>
          <a:solidFill>
            <a:srgbClr val="215170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type="title"/>
          </p:nvPr>
        </p:nvSpPr>
        <p:spPr>
          <a:xfrm>
            <a:off x="457172" y="205014"/>
            <a:ext cx="82287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457172" y="1203386"/>
            <a:ext cx="8228700" cy="29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5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b="1"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b="1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9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Relationship Id="rId7" Type="http://schemas.openxmlformats.org/officeDocument/2006/relationships/image" Target="../media/image6.png"/><Relationship Id="rId8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drive.google.com/file/d/1r9xSeRNSgnSl6gPXRDYgIRH3H9PHlgDN/view" TargetMode="External"/><Relationship Id="rId4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DQWI1kvmwRg" TargetMode="External"/><Relationship Id="rId4" Type="http://schemas.openxmlformats.org/officeDocument/2006/relationships/image" Target="../media/image2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/>
          <p:nvPr/>
        </p:nvSpPr>
        <p:spPr>
          <a:xfrm>
            <a:off x="419774" y="1869974"/>
            <a:ext cx="3615600" cy="110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 to Data Science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419774" y="3440823"/>
            <a:ext cx="3615600" cy="1177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37425" lIns="74825" spcFirstLastPara="1" rIns="74825" wrap="square" tIns="37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en" sz="2700"/>
              <a:t>Tomas Karpati</a:t>
            </a:r>
            <a:br>
              <a:rPr b="1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600"/>
              <a:t>tc.datascience@gmail.com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054-2002430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9975" y="1204904"/>
            <a:ext cx="4165439" cy="3775322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5725" y="1998875"/>
            <a:ext cx="3181350" cy="14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55625" y="1157000"/>
            <a:ext cx="5013225" cy="376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idx="4294967295" type="body"/>
          </p:nvPr>
        </p:nvSpPr>
        <p:spPr>
          <a:xfrm>
            <a:off x="2153075" y="1647125"/>
            <a:ext cx="4904400" cy="24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4800">
                <a:solidFill>
                  <a:srgbClr val="073763"/>
                </a:solidFill>
              </a:rPr>
              <a:t>Who is a</a:t>
            </a:r>
            <a:endParaRPr b="1" sz="4800">
              <a:solidFill>
                <a:srgbClr val="073763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4800">
                <a:solidFill>
                  <a:srgbClr val="073763"/>
                </a:solidFill>
              </a:rPr>
              <a:t>DATA SCIENTIST?</a:t>
            </a:r>
            <a:endParaRPr b="1" sz="4800">
              <a:solidFill>
                <a:srgbClr val="07376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41" name="Google Shape;141;p2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4250" y="834775"/>
            <a:ext cx="4012575" cy="45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2475" y="1333225"/>
            <a:ext cx="4221424" cy="290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5"/>
          <p:cNvSpPr txBox="1"/>
          <p:nvPr>
            <p:ph type="title"/>
          </p:nvPr>
        </p:nvSpPr>
        <p:spPr>
          <a:xfrm>
            <a:off x="301350" y="1876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idx="4294967295" type="body"/>
          </p:nvPr>
        </p:nvSpPr>
        <p:spPr>
          <a:xfrm>
            <a:off x="2305475" y="1875725"/>
            <a:ext cx="5056500" cy="24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4800">
                <a:solidFill>
                  <a:srgbClr val="073763"/>
                </a:solidFill>
              </a:rPr>
              <a:t>Why</a:t>
            </a:r>
            <a:endParaRPr b="1" sz="4800">
              <a:solidFill>
                <a:srgbClr val="073763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4800">
                <a:solidFill>
                  <a:srgbClr val="073763"/>
                </a:solidFill>
              </a:rPr>
              <a:t>DATA SCIENCE?</a:t>
            </a:r>
            <a:endParaRPr b="1" sz="4800">
              <a:solidFill>
                <a:srgbClr val="07376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54" name="Google Shape;154;p2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idx="4294967295" type="body"/>
          </p:nvPr>
        </p:nvSpPr>
        <p:spPr>
          <a:xfrm>
            <a:off x="457200" y="1047750"/>
            <a:ext cx="82857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2400">
                <a:solidFill>
                  <a:srgbClr val="073763"/>
                </a:solidFill>
              </a:rPr>
              <a:t>Increase in computer power</a:t>
            </a:r>
            <a:endParaRPr b="1" sz="2400">
              <a:solidFill>
                <a:srgbClr val="073763"/>
              </a:solidFill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4400" y="1499450"/>
            <a:ext cx="4031999" cy="3576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idx="4294967295" type="body"/>
          </p:nvPr>
        </p:nvSpPr>
        <p:spPr>
          <a:xfrm>
            <a:off x="457200" y="1200150"/>
            <a:ext cx="82857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2400">
                <a:solidFill>
                  <a:srgbClr val="073763"/>
                </a:solidFill>
              </a:rPr>
              <a:t>Increase in storage capabilities</a:t>
            </a:r>
            <a:endParaRPr b="1" sz="2400">
              <a:solidFill>
                <a:srgbClr val="073763"/>
              </a:solidFill>
            </a:endParaRPr>
          </a:p>
        </p:txBody>
      </p:sp>
      <p:pic>
        <p:nvPicPr>
          <p:cNvPr id="167" name="Google Shape;16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0676" y="1951950"/>
            <a:ext cx="7420198" cy="310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idx="4294967295" type="body"/>
          </p:nvPr>
        </p:nvSpPr>
        <p:spPr>
          <a:xfrm>
            <a:off x="457200" y="1251750"/>
            <a:ext cx="82857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2400">
                <a:solidFill>
                  <a:srgbClr val="073763"/>
                </a:solidFill>
              </a:rPr>
              <a:t>Disruption of open source software</a:t>
            </a:r>
            <a:endParaRPr b="1" sz="2400">
              <a:solidFill>
                <a:srgbClr val="073763"/>
              </a:solidFill>
            </a:endParaRPr>
          </a:p>
        </p:txBody>
      </p:sp>
      <p:pic>
        <p:nvPicPr>
          <p:cNvPr id="174" name="Google Shape;17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7875" y="1951950"/>
            <a:ext cx="6546250" cy="292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/>
          <p:nvPr>
            <p:ph idx="4294967295" type="body"/>
          </p:nvPr>
        </p:nvSpPr>
        <p:spPr>
          <a:xfrm>
            <a:off x="429150" y="1175550"/>
            <a:ext cx="82857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2400">
                <a:solidFill>
                  <a:srgbClr val="073763"/>
                </a:solidFill>
              </a:rPr>
              <a:t>Communities of Open Knowledge Share</a:t>
            </a:r>
            <a:endParaRPr b="1" sz="2400">
              <a:solidFill>
                <a:srgbClr val="073763"/>
              </a:solidFill>
            </a:endParaRPr>
          </a:p>
        </p:txBody>
      </p:sp>
      <p:pic>
        <p:nvPicPr>
          <p:cNvPr id="181" name="Google Shape;18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8463" y="2017025"/>
            <a:ext cx="4680074" cy="274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07025" y="3072073"/>
            <a:ext cx="1947050" cy="441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7025" y="4125716"/>
            <a:ext cx="1947050" cy="408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5000" y="3154175"/>
            <a:ext cx="1790700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07025" y="2027698"/>
            <a:ext cx="1947051" cy="517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85000" y="4083778"/>
            <a:ext cx="1790700" cy="578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85000" y="2017025"/>
            <a:ext cx="1790700" cy="81202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</a:t>
            </a:r>
            <a:endParaRPr/>
          </a:p>
        </p:txBody>
      </p:sp>
      <p:sp>
        <p:nvSpPr>
          <p:cNvPr id="194" name="Google Shape;194;p31"/>
          <p:cNvSpPr txBox="1"/>
          <p:nvPr>
            <p:ph type="title"/>
          </p:nvPr>
        </p:nvSpPr>
        <p:spPr>
          <a:xfrm>
            <a:off x="407275" y="1283775"/>
            <a:ext cx="8222100" cy="33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Intelligence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4"/>
          <p:cNvPicPr preferRelativeResize="0"/>
          <p:nvPr/>
        </p:nvPicPr>
        <p:blipFill rotWithShape="1">
          <a:blip r:embed="rId3">
            <a:alphaModFix amt="88000"/>
          </a:blip>
          <a:srcRect b="0" l="0" r="0" t="0"/>
          <a:stretch/>
        </p:blipFill>
        <p:spPr>
          <a:xfrm>
            <a:off x="2345038" y="938200"/>
            <a:ext cx="4663875" cy="40420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rgbClr val="FFFFFF"/>
                </a:solidFill>
              </a:rPr>
              <a:t>Data Science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</a:t>
            </a:r>
            <a:endParaRPr/>
          </a:p>
        </p:txBody>
      </p:sp>
      <p:sp>
        <p:nvSpPr>
          <p:cNvPr id="200" name="Google Shape;200;p32"/>
          <p:cNvSpPr txBox="1"/>
          <p:nvPr/>
        </p:nvSpPr>
        <p:spPr>
          <a:xfrm>
            <a:off x="653075" y="1606775"/>
            <a:ext cx="1527900" cy="489900"/>
          </a:xfrm>
          <a:prstGeom prst="rect">
            <a:avLst/>
          </a:prstGeom>
          <a:solidFill>
            <a:srgbClr val="EAD1DC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</a:rPr>
              <a:t>Statistics</a:t>
            </a:r>
            <a:endParaRPr b="1" sz="2000">
              <a:solidFill>
                <a:srgbClr val="FF0000"/>
              </a:solidFill>
            </a:endParaRPr>
          </a:p>
        </p:txBody>
      </p:sp>
      <p:sp>
        <p:nvSpPr>
          <p:cNvPr id="201" name="Google Shape;201;p32"/>
          <p:cNvSpPr txBox="1"/>
          <p:nvPr/>
        </p:nvSpPr>
        <p:spPr>
          <a:xfrm>
            <a:off x="3057671" y="1644200"/>
            <a:ext cx="1083300" cy="489900"/>
          </a:xfrm>
          <a:prstGeom prst="rect">
            <a:avLst/>
          </a:prstGeom>
          <a:solidFill>
            <a:srgbClr val="FCE5CD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B45F06"/>
                </a:solidFill>
              </a:rPr>
              <a:t>Model</a:t>
            </a:r>
            <a:endParaRPr b="1" sz="2000">
              <a:solidFill>
                <a:srgbClr val="B45F06"/>
              </a:solidFill>
            </a:endParaRPr>
          </a:p>
        </p:txBody>
      </p:sp>
      <p:grpSp>
        <p:nvGrpSpPr>
          <p:cNvPr id="202" name="Google Shape;202;p32"/>
          <p:cNvGrpSpPr/>
          <p:nvPr/>
        </p:nvGrpSpPr>
        <p:grpSpPr>
          <a:xfrm>
            <a:off x="4402319" y="1201325"/>
            <a:ext cx="3832031" cy="1248149"/>
            <a:chOff x="4402319" y="1201325"/>
            <a:chExt cx="3832031" cy="1248149"/>
          </a:xfrm>
        </p:grpSpPr>
        <p:sp>
          <p:nvSpPr>
            <p:cNvPr id="203" name="Google Shape;203;p32"/>
            <p:cNvSpPr txBox="1"/>
            <p:nvPr/>
          </p:nvSpPr>
          <p:spPr>
            <a:xfrm>
              <a:off x="5388550" y="1201325"/>
              <a:ext cx="2845800" cy="489900"/>
            </a:xfrm>
            <a:prstGeom prst="rect">
              <a:avLst/>
            </a:prstGeom>
            <a:noFill/>
            <a:ln cap="flat" cmpd="sng" w="2857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</a:rPr>
                <a:t>Hypothesis Testing</a:t>
              </a:r>
              <a:endParaRPr b="1" sz="2000">
                <a:solidFill>
                  <a:srgbClr val="FFFFFF"/>
                </a:solidFill>
              </a:endParaRPr>
            </a:p>
          </p:txBody>
        </p:sp>
        <p:sp>
          <p:nvSpPr>
            <p:cNvPr id="204" name="Google Shape;204;p32"/>
            <p:cNvSpPr txBox="1"/>
            <p:nvPr/>
          </p:nvSpPr>
          <p:spPr>
            <a:xfrm>
              <a:off x="5388425" y="1957025"/>
              <a:ext cx="2845800" cy="489900"/>
            </a:xfrm>
            <a:prstGeom prst="rect">
              <a:avLst/>
            </a:prstGeom>
            <a:noFill/>
            <a:ln cap="flat" cmpd="sng" w="2857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</a:rPr>
                <a:t>Explanatory Variables</a:t>
              </a:r>
              <a:endParaRPr b="1" sz="2000">
                <a:solidFill>
                  <a:srgbClr val="FFFFFF"/>
                </a:solidFill>
              </a:endParaRPr>
            </a:p>
          </p:txBody>
        </p:sp>
        <p:sp>
          <p:nvSpPr>
            <p:cNvPr id="205" name="Google Shape;205;p32"/>
            <p:cNvSpPr/>
            <p:nvPr/>
          </p:nvSpPr>
          <p:spPr>
            <a:xfrm rot="-1447763">
              <a:off x="4449389" y="1459908"/>
              <a:ext cx="501959" cy="338142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 rot="1938577">
              <a:off x="4449059" y="1987269"/>
              <a:ext cx="562962" cy="337911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32"/>
          <p:cNvSpPr txBox="1"/>
          <p:nvPr/>
        </p:nvSpPr>
        <p:spPr>
          <a:xfrm>
            <a:off x="701250" y="2750188"/>
            <a:ext cx="1527900" cy="726000"/>
          </a:xfrm>
          <a:prstGeom prst="rect">
            <a:avLst/>
          </a:prstGeom>
          <a:solidFill>
            <a:srgbClr val="D9EAD3"/>
          </a:solidFill>
          <a:ln cap="flat" cmpd="sng" w="2857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38761D"/>
                </a:solidFill>
              </a:rPr>
              <a:t>Machine Learning</a:t>
            </a:r>
            <a:endParaRPr b="1" sz="2000">
              <a:solidFill>
                <a:srgbClr val="38761D"/>
              </a:solidFill>
            </a:endParaRPr>
          </a:p>
        </p:txBody>
      </p:sp>
      <p:sp>
        <p:nvSpPr>
          <p:cNvPr id="208" name="Google Shape;208;p32"/>
          <p:cNvSpPr txBox="1"/>
          <p:nvPr/>
        </p:nvSpPr>
        <p:spPr>
          <a:xfrm>
            <a:off x="4576300" y="2890075"/>
            <a:ext cx="1610700" cy="4431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</a:rPr>
              <a:t>Prediction</a:t>
            </a:r>
            <a:endParaRPr b="1" sz="2000">
              <a:solidFill>
                <a:srgbClr val="FFFFFF"/>
              </a:solidFill>
            </a:endParaRPr>
          </a:p>
        </p:txBody>
      </p:sp>
      <p:sp>
        <p:nvSpPr>
          <p:cNvPr id="209" name="Google Shape;209;p32"/>
          <p:cNvSpPr/>
          <p:nvPr/>
        </p:nvSpPr>
        <p:spPr>
          <a:xfrm>
            <a:off x="4210000" y="2942575"/>
            <a:ext cx="366300" cy="33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2"/>
          <p:cNvSpPr txBox="1"/>
          <p:nvPr/>
        </p:nvSpPr>
        <p:spPr>
          <a:xfrm>
            <a:off x="909725" y="3977300"/>
            <a:ext cx="1014600" cy="489900"/>
          </a:xfrm>
          <a:prstGeom prst="rect">
            <a:avLst/>
          </a:prstGeom>
          <a:solidFill>
            <a:srgbClr val="CFE2F3"/>
          </a:solidFill>
          <a:ln cap="flat" cmpd="sng" w="2857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155CC"/>
                </a:solidFill>
              </a:rPr>
              <a:t>AI</a:t>
            </a:r>
            <a:endParaRPr b="1" sz="2000">
              <a:solidFill>
                <a:srgbClr val="1155CC"/>
              </a:solidFill>
            </a:endParaRPr>
          </a:p>
        </p:txBody>
      </p:sp>
      <p:sp>
        <p:nvSpPr>
          <p:cNvPr id="211" name="Google Shape;211;p32"/>
          <p:cNvSpPr txBox="1"/>
          <p:nvPr/>
        </p:nvSpPr>
        <p:spPr>
          <a:xfrm>
            <a:off x="5491250" y="3977300"/>
            <a:ext cx="1306200" cy="4899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</a:rPr>
              <a:t>Action</a:t>
            </a:r>
            <a:endParaRPr b="1" sz="2000">
              <a:solidFill>
                <a:srgbClr val="FFFFFF"/>
              </a:solidFill>
            </a:endParaRPr>
          </a:p>
        </p:txBody>
      </p:sp>
      <p:sp>
        <p:nvSpPr>
          <p:cNvPr id="212" name="Google Shape;212;p32"/>
          <p:cNvSpPr/>
          <p:nvPr/>
        </p:nvSpPr>
        <p:spPr>
          <a:xfrm>
            <a:off x="3652750" y="4053200"/>
            <a:ext cx="366300" cy="33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2"/>
          <p:cNvSpPr txBox="1"/>
          <p:nvPr/>
        </p:nvSpPr>
        <p:spPr>
          <a:xfrm>
            <a:off x="2569450" y="3977300"/>
            <a:ext cx="1083300" cy="4899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</a:rPr>
              <a:t>Input</a:t>
            </a:r>
            <a:endParaRPr b="1" sz="2000">
              <a:solidFill>
                <a:srgbClr val="FFFFFF"/>
              </a:solidFill>
            </a:endParaRPr>
          </a:p>
        </p:txBody>
      </p:sp>
      <p:sp>
        <p:nvSpPr>
          <p:cNvPr id="214" name="Google Shape;214;p32"/>
          <p:cNvSpPr txBox="1"/>
          <p:nvPr/>
        </p:nvSpPr>
        <p:spPr>
          <a:xfrm>
            <a:off x="7175050" y="3944775"/>
            <a:ext cx="1083300" cy="4899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</a:rPr>
              <a:t>Output</a:t>
            </a:r>
            <a:endParaRPr b="1" sz="2000">
              <a:solidFill>
                <a:srgbClr val="FFFFFF"/>
              </a:solidFill>
            </a:endParaRPr>
          </a:p>
        </p:txBody>
      </p:sp>
      <p:sp>
        <p:nvSpPr>
          <p:cNvPr id="215" name="Google Shape;215;p32"/>
          <p:cNvSpPr/>
          <p:nvPr/>
        </p:nvSpPr>
        <p:spPr>
          <a:xfrm>
            <a:off x="5113650" y="4053200"/>
            <a:ext cx="366300" cy="33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2"/>
          <p:cNvSpPr/>
          <p:nvPr/>
        </p:nvSpPr>
        <p:spPr>
          <a:xfrm>
            <a:off x="6803100" y="4053200"/>
            <a:ext cx="366300" cy="33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7" name="Google Shape;217;p32"/>
          <p:cNvCxnSpPr/>
          <p:nvPr/>
        </p:nvCxnSpPr>
        <p:spPr>
          <a:xfrm flipH="1" rot="10800000">
            <a:off x="570725" y="2555150"/>
            <a:ext cx="8082600" cy="58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32"/>
          <p:cNvCxnSpPr/>
          <p:nvPr/>
        </p:nvCxnSpPr>
        <p:spPr>
          <a:xfrm flipH="1" rot="10800000">
            <a:off x="530700" y="3609875"/>
            <a:ext cx="8082600" cy="58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32"/>
          <p:cNvSpPr txBox="1"/>
          <p:nvPr/>
        </p:nvSpPr>
        <p:spPr>
          <a:xfrm>
            <a:off x="6557150" y="2890075"/>
            <a:ext cx="1747200" cy="4431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</a:rPr>
              <a:t>Deployment</a:t>
            </a:r>
            <a:endParaRPr b="1" sz="2000">
              <a:solidFill>
                <a:srgbClr val="FFFFFF"/>
              </a:solidFill>
            </a:endParaRPr>
          </a:p>
        </p:txBody>
      </p:sp>
      <p:sp>
        <p:nvSpPr>
          <p:cNvPr id="220" name="Google Shape;220;p32"/>
          <p:cNvSpPr/>
          <p:nvPr/>
        </p:nvSpPr>
        <p:spPr>
          <a:xfrm>
            <a:off x="6187000" y="2942550"/>
            <a:ext cx="366300" cy="33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2"/>
          <p:cNvSpPr txBox="1"/>
          <p:nvPr/>
        </p:nvSpPr>
        <p:spPr>
          <a:xfrm>
            <a:off x="3083375" y="2866650"/>
            <a:ext cx="1083300" cy="489900"/>
          </a:xfrm>
          <a:prstGeom prst="rect">
            <a:avLst/>
          </a:prstGeom>
          <a:solidFill>
            <a:srgbClr val="FCE5CD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B45F06"/>
                </a:solidFill>
              </a:rPr>
              <a:t>Model</a:t>
            </a:r>
            <a:endParaRPr b="1" sz="2000">
              <a:solidFill>
                <a:srgbClr val="B45F06"/>
              </a:solidFill>
            </a:endParaRPr>
          </a:p>
        </p:txBody>
      </p:sp>
      <p:sp>
        <p:nvSpPr>
          <p:cNvPr id="222" name="Google Shape;222;p32"/>
          <p:cNvSpPr txBox="1"/>
          <p:nvPr/>
        </p:nvSpPr>
        <p:spPr>
          <a:xfrm>
            <a:off x="4019050" y="3997275"/>
            <a:ext cx="1083300" cy="489900"/>
          </a:xfrm>
          <a:prstGeom prst="rect">
            <a:avLst/>
          </a:prstGeom>
          <a:solidFill>
            <a:srgbClr val="FCE5CD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B45F06"/>
                </a:solidFill>
              </a:rPr>
              <a:t>Model</a:t>
            </a:r>
            <a:endParaRPr b="1" sz="2000">
              <a:solidFill>
                <a:srgbClr val="B45F0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</a:t>
            </a:r>
            <a:endParaRPr/>
          </a:p>
        </p:txBody>
      </p:sp>
      <p:sp>
        <p:nvSpPr>
          <p:cNvPr id="228" name="Google Shape;228;p33"/>
          <p:cNvSpPr txBox="1"/>
          <p:nvPr>
            <p:ph type="title"/>
          </p:nvPr>
        </p:nvSpPr>
        <p:spPr>
          <a:xfrm>
            <a:off x="255175" y="1987075"/>
            <a:ext cx="2348100" cy="14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AI </a:t>
            </a:r>
            <a:endParaRPr>
              <a:solidFill>
                <a:srgbClr val="FFFF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example</a:t>
            </a:r>
            <a:endParaRPr>
              <a:solidFill>
                <a:srgbClr val="FFFF00"/>
              </a:solidFill>
            </a:endParaRPr>
          </a:p>
        </p:txBody>
      </p:sp>
      <p:pic>
        <p:nvPicPr>
          <p:cNvPr id="229" name="Google Shape;229;p33" title="peppers_AI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3175" y="1118179"/>
            <a:ext cx="5031250" cy="377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</a:t>
            </a:r>
            <a:endParaRPr/>
          </a:p>
        </p:txBody>
      </p:sp>
      <p:sp>
        <p:nvSpPr>
          <p:cNvPr id="235" name="Google Shape;235;p34"/>
          <p:cNvSpPr txBox="1"/>
          <p:nvPr>
            <p:ph type="title"/>
          </p:nvPr>
        </p:nvSpPr>
        <p:spPr>
          <a:xfrm>
            <a:off x="407275" y="1283775"/>
            <a:ext cx="8222100" cy="33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Research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/>
          <p:nvPr>
            <p:ph idx="4294967295" type="body"/>
          </p:nvPr>
        </p:nvSpPr>
        <p:spPr>
          <a:xfrm>
            <a:off x="4720050" y="1156650"/>
            <a:ext cx="4099200" cy="37257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sz="3000">
                <a:solidFill>
                  <a:srgbClr val="000000"/>
                </a:solidFill>
              </a:rPr>
              <a:t>We ask a question that has no answer until now</a:t>
            </a:r>
            <a:endParaRPr sz="3000">
              <a:solidFill>
                <a:srgbClr val="000000"/>
              </a:solidFill>
            </a:endParaRPr>
          </a:p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sz="3000">
                <a:solidFill>
                  <a:srgbClr val="000000"/>
                </a:solidFill>
              </a:rPr>
              <a:t>Based on previous knowledge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41" name="Google Shape;241;p35"/>
          <p:cNvSpPr txBox="1"/>
          <p:nvPr>
            <p:ph idx="4294967295" type="body"/>
          </p:nvPr>
        </p:nvSpPr>
        <p:spPr>
          <a:xfrm>
            <a:off x="457200" y="1200150"/>
            <a:ext cx="40992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3000" u="sng">
                <a:solidFill>
                  <a:srgbClr val="073763"/>
                </a:solidFill>
              </a:rPr>
              <a:t>Scientific Method</a:t>
            </a:r>
            <a:endParaRPr sz="3000" u="sng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3000"/>
              <a:buNone/>
            </a:pPr>
            <a:r>
              <a:rPr lang="en" sz="3000">
                <a:solidFill>
                  <a:srgbClr val="990000"/>
                </a:solidFill>
              </a:rPr>
              <a:t>Problem statement</a:t>
            </a:r>
            <a:endParaRPr sz="3000">
              <a:solidFill>
                <a:srgbClr val="99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Hypothesis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Methodology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retrieval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analysis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Reporting results</a:t>
            </a:r>
            <a:endParaRPr sz="3000">
              <a:solidFill>
                <a:srgbClr val="073763"/>
              </a:solidFill>
            </a:endParaRPr>
          </a:p>
        </p:txBody>
      </p:sp>
      <p:sp>
        <p:nvSpPr>
          <p:cNvPr id="242" name="Google Shape;242;p35"/>
          <p:cNvSpPr/>
          <p:nvPr/>
        </p:nvSpPr>
        <p:spPr>
          <a:xfrm>
            <a:off x="4317125" y="1755775"/>
            <a:ext cx="380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idx="4294967295" type="body"/>
          </p:nvPr>
        </p:nvSpPr>
        <p:spPr>
          <a:xfrm>
            <a:off x="4720050" y="1156650"/>
            <a:ext cx="4099200" cy="37257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000"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000"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00000"/>
                </a:solidFill>
              </a:rPr>
              <a:t>Try to give a possible answer (that we think is the most probable answer)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3000"/>
          </a:p>
        </p:txBody>
      </p:sp>
      <p:sp>
        <p:nvSpPr>
          <p:cNvPr id="249" name="Google Shape;249;p36"/>
          <p:cNvSpPr txBox="1"/>
          <p:nvPr>
            <p:ph idx="4294967295" type="body"/>
          </p:nvPr>
        </p:nvSpPr>
        <p:spPr>
          <a:xfrm>
            <a:off x="457200" y="1200150"/>
            <a:ext cx="40992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3000" u="sng">
                <a:solidFill>
                  <a:srgbClr val="073763"/>
                </a:solidFill>
              </a:rPr>
              <a:t>Scientific Method</a:t>
            </a:r>
            <a:endParaRPr sz="3000" u="sng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Problem statement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000"/>
              <a:buNone/>
            </a:pPr>
            <a:r>
              <a:rPr lang="en" sz="3000">
                <a:solidFill>
                  <a:srgbClr val="990000"/>
                </a:solidFill>
              </a:rPr>
              <a:t>Hypothesis</a:t>
            </a:r>
            <a:endParaRPr sz="3000">
              <a:solidFill>
                <a:srgbClr val="99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Methodology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retrieval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analysis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Reporting results</a:t>
            </a:r>
            <a:endParaRPr sz="3000">
              <a:solidFill>
                <a:srgbClr val="073763"/>
              </a:solidFill>
            </a:endParaRPr>
          </a:p>
        </p:txBody>
      </p:sp>
      <p:sp>
        <p:nvSpPr>
          <p:cNvPr id="250" name="Google Shape;250;p36"/>
          <p:cNvSpPr/>
          <p:nvPr/>
        </p:nvSpPr>
        <p:spPr>
          <a:xfrm>
            <a:off x="4317125" y="2212975"/>
            <a:ext cx="380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>
            <p:ph idx="4294967295" type="body"/>
          </p:nvPr>
        </p:nvSpPr>
        <p:spPr>
          <a:xfrm>
            <a:off x="4720050" y="1156650"/>
            <a:ext cx="4099200" cy="37257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800">
              <a:solidFill>
                <a:srgbClr val="000000"/>
              </a:solidFill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" sz="2800">
                <a:solidFill>
                  <a:srgbClr val="000000"/>
                </a:solidFill>
              </a:rPr>
              <a:t>Population definition.</a:t>
            </a:r>
            <a:endParaRPr sz="2800">
              <a:solidFill>
                <a:srgbClr val="000000"/>
              </a:solidFill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" sz="2800">
                <a:solidFill>
                  <a:srgbClr val="000000"/>
                </a:solidFill>
              </a:rPr>
              <a:t>Sample size and selection technique.</a:t>
            </a:r>
            <a:endParaRPr sz="2800">
              <a:solidFill>
                <a:srgbClr val="000000"/>
              </a:solidFill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" sz="2800">
                <a:solidFill>
                  <a:srgbClr val="000000"/>
                </a:solidFill>
              </a:rPr>
              <a:t>Measurement methods.</a:t>
            </a:r>
            <a:endParaRPr sz="2800">
              <a:solidFill>
                <a:srgbClr val="000000"/>
              </a:solidFill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" sz="2800">
                <a:solidFill>
                  <a:srgbClr val="000000"/>
                </a:solidFill>
              </a:rPr>
              <a:t>Variables definition.</a:t>
            </a:r>
            <a:endParaRPr sz="2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3000"/>
          </a:p>
        </p:txBody>
      </p:sp>
      <p:sp>
        <p:nvSpPr>
          <p:cNvPr id="257" name="Google Shape;257;p37"/>
          <p:cNvSpPr txBox="1"/>
          <p:nvPr>
            <p:ph idx="4294967295" type="body"/>
          </p:nvPr>
        </p:nvSpPr>
        <p:spPr>
          <a:xfrm>
            <a:off x="457200" y="1200150"/>
            <a:ext cx="40992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3000" u="sng">
                <a:solidFill>
                  <a:srgbClr val="073763"/>
                </a:solidFill>
              </a:rPr>
              <a:t>Scientific Method</a:t>
            </a:r>
            <a:endParaRPr sz="3000" u="sng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Problem statement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Hypothesis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000"/>
              <a:buNone/>
            </a:pPr>
            <a:r>
              <a:rPr lang="en" sz="3000">
                <a:solidFill>
                  <a:srgbClr val="990000"/>
                </a:solidFill>
              </a:rPr>
              <a:t>Methodology</a:t>
            </a:r>
            <a:endParaRPr sz="3000">
              <a:solidFill>
                <a:srgbClr val="99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retrieval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analysis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Reporting results</a:t>
            </a:r>
            <a:endParaRPr sz="3000">
              <a:solidFill>
                <a:srgbClr val="073763"/>
              </a:solidFill>
            </a:endParaRPr>
          </a:p>
        </p:txBody>
      </p:sp>
      <p:sp>
        <p:nvSpPr>
          <p:cNvPr id="258" name="Google Shape;258;p37"/>
          <p:cNvSpPr/>
          <p:nvPr/>
        </p:nvSpPr>
        <p:spPr>
          <a:xfrm>
            <a:off x="4317125" y="2670175"/>
            <a:ext cx="380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3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idx="4294967295" type="body"/>
          </p:nvPr>
        </p:nvSpPr>
        <p:spPr>
          <a:xfrm>
            <a:off x="4720050" y="1156650"/>
            <a:ext cx="4099200" cy="37257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000"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000"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000"/>
          </a:p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sz="3000">
                <a:solidFill>
                  <a:srgbClr val="000000"/>
                </a:solidFill>
              </a:rPr>
              <a:t>Data acquisition</a:t>
            </a:r>
            <a:endParaRPr sz="3000">
              <a:solidFill>
                <a:srgbClr val="000000"/>
              </a:solidFill>
            </a:endParaRPr>
          </a:p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sz="3000">
                <a:solidFill>
                  <a:srgbClr val="000000"/>
                </a:solidFill>
              </a:rPr>
              <a:t>Data save method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3000"/>
          </a:p>
        </p:txBody>
      </p:sp>
      <p:sp>
        <p:nvSpPr>
          <p:cNvPr id="265" name="Google Shape;265;p38"/>
          <p:cNvSpPr txBox="1"/>
          <p:nvPr>
            <p:ph idx="4294967295" type="body"/>
          </p:nvPr>
        </p:nvSpPr>
        <p:spPr>
          <a:xfrm>
            <a:off x="457200" y="1200150"/>
            <a:ext cx="40992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3000" u="sng">
                <a:solidFill>
                  <a:srgbClr val="073763"/>
                </a:solidFill>
              </a:rPr>
              <a:t>Scientific Method</a:t>
            </a:r>
            <a:endParaRPr sz="3000" u="sng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Problem statement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Hypothesis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Methodology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000"/>
              <a:buNone/>
            </a:pPr>
            <a:r>
              <a:rPr lang="en" sz="3000">
                <a:solidFill>
                  <a:srgbClr val="990000"/>
                </a:solidFill>
              </a:rPr>
              <a:t>Data retrieval</a:t>
            </a:r>
            <a:endParaRPr sz="3000">
              <a:solidFill>
                <a:srgbClr val="99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analysis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Reporting results</a:t>
            </a:r>
            <a:endParaRPr sz="3000">
              <a:solidFill>
                <a:srgbClr val="073763"/>
              </a:solidFill>
            </a:endParaRPr>
          </a:p>
        </p:txBody>
      </p:sp>
      <p:sp>
        <p:nvSpPr>
          <p:cNvPr id="266" name="Google Shape;266;p38"/>
          <p:cNvSpPr/>
          <p:nvPr/>
        </p:nvSpPr>
        <p:spPr>
          <a:xfrm>
            <a:off x="4317125" y="3127375"/>
            <a:ext cx="380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/>
          <p:nvPr>
            <p:ph idx="4294967295" type="body"/>
          </p:nvPr>
        </p:nvSpPr>
        <p:spPr>
          <a:xfrm>
            <a:off x="4720050" y="1156650"/>
            <a:ext cx="4175100" cy="37257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rgbClr val="000000"/>
                </a:solidFill>
              </a:rPr>
              <a:t>Data aggregation:</a:t>
            </a:r>
            <a:endParaRPr sz="2800">
              <a:solidFill>
                <a:srgbClr val="000000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rgbClr val="000000"/>
                </a:solidFill>
              </a:rPr>
              <a:t>- Central tendency methods</a:t>
            </a:r>
            <a:endParaRPr sz="2800">
              <a:solidFill>
                <a:srgbClr val="000000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rgbClr val="000000"/>
                </a:solidFill>
              </a:rPr>
              <a:t>- Variability methods</a:t>
            </a:r>
            <a:endParaRPr sz="2800">
              <a:solidFill>
                <a:srgbClr val="00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rgbClr val="000000"/>
                </a:solidFill>
              </a:rPr>
              <a:t>Statistical methods</a:t>
            </a:r>
            <a:endParaRPr sz="2800">
              <a:solidFill>
                <a:srgbClr val="000000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rgbClr val="000000"/>
                </a:solidFill>
              </a:rPr>
              <a:t>- Parametric</a:t>
            </a:r>
            <a:endParaRPr sz="2800">
              <a:solidFill>
                <a:srgbClr val="000000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rgbClr val="000000"/>
                </a:solidFill>
              </a:rPr>
              <a:t>- Non-parametric</a:t>
            </a:r>
            <a:endParaRPr sz="2800">
              <a:solidFill>
                <a:srgbClr val="00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rgbClr val="000000"/>
                </a:solidFill>
              </a:rPr>
              <a:t>Data visualization</a:t>
            </a:r>
            <a:endParaRPr sz="2800"/>
          </a:p>
        </p:txBody>
      </p:sp>
      <p:sp>
        <p:nvSpPr>
          <p:cNvPr id="273" name="Google Shape;273;p39"/>
          <p:cNvSpPr txBox="1"/>
          <p:nvPr>
            <p:ph idx="4294967295" type="body"/>
          </p:nvPr>
        </p:nvSpPr>
        <p:spPr>
          <a:xfrm>
            <a:off x="457200" y="1200150"/>
            <a:ext cx="40992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3000" u="sng">
                <a:solidFill>
                  <a:srgbClr val="073763"/>
                </a:solidFill>
              </a:rPr>
              <a:t>Scientific Method</a:t>
            </a:r>
            <a:endParaRPr sz="3000" u="sng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Problem statement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Hypothesis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Methodology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retrieval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000"/>
              <a:buNone/>
            </a:pPr>
            <a:r>
              <a:rPr lang="en" sz="3000">
                <a:solidFill>
                  <a:srgbClr val="990000"/>
                </a:solidFill>
              </a:rPr>
              <a:t>Data analysis</a:t>
            </a:r>
            <a:endParaRPr sz="3000">
              <a:solidFill>
                <a:srgbClr val="99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Reporting results</a:t>
            </a:r>
            <a:endParaRPr sz="3000">
              <a:solidFill>
                <a:srgbClr val="073763"/>
              </a:solidFill>
            </a:endParaRPr>
          </a:p>
        </p:txBody>
      </p:sp>
      <p:sp>
        <p:nvSpPr>
          <p:cNvPr id="274" name="Google Shape;274;p39"/>
          <p:cNvSpPr/>
          <p:nvPr/>
        </p:nvSpPr>
        <p:spPr>
          <a:xfrm>
            <a:off x="4317125" y="3584575"/>
            <a:ext cx="380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 txBox="1"/>
          <p:nvPr>
            <p:ph idx="4294967295" type="body"/>
          </p:nvPr>
        </p:nvSpPr>
        <p:spPr>
          <a:xfrm>
            <a:off x="4720050" y="1908350"/>
            <a:ext cx="4099200" cy="25662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" sz="2800">
                <a:solidFill>
                  <a:srgbClr val="000000"/>
                </a:solidFill>
              </a:rPr>
              <a:t>Final Report</a:t>
            </a:r>
            <a:endParaRPr sz="2800">
              <a:solidFill>
                <a:srgbClr val="000000"/>
              </a:solidFill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" sz="2800">
                <a:solidFill>
                  <a:srgbClr val="000000"/>
                </a:solidFill>
              </a:rPr>
              <a:t>Presentation</a:t>
            </a:r>
            <a:endParaRPr sz="2800">
              <a:solidFill>
                <a:srgbClr val="000000"/>
              </a:solidFill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" sz="2800">
                <a:solidFill>
                  <a:srgbClr val="000000"/>
                </a:solidFill>
              </a:rPr>
              <a:t>Publication</a:t>
            </a:r>
            <a:endParaRPr sz="2800">
              <a:solidFill>
                <a:srgbClr val="000000"/>
              </a:solidFill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" sz="2800">
                <a:solidFill>
                  <a:srgbClr val="000000"/>
                </a:solidFill>
              </a:rPr>
              <a:t>Poster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281" name="Google Shape;281;p40"/>
          <p:cNvSpPr txBox="1"/>
          <p:nvPr>
            <p:ph idx="4294967295" type="body"/>
          </p:nvPr>
        </p:nvSpPr>
        <p:spPr>
          <a:xfrm>
            <a:off x="457200" y="1200150"/>
            <a:ext cx="40992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3000" u="sng">
                <a:solidFill>
                  <a:srgbClr val="073763"/>
                </a:solidFill>
              </a:rPr>
              <a:t>Scientific Method</a:t>
            </a:r>
            <a:endParaRPr sz="3000" u="sng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Problem statement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Hypothesis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Methodology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retrieval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analysis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990000"/>
                </a:solidFill>
              </a:rPr>
              <a:t>Reporting results</a:t>
            </a:r>
            <a:endParaRPr sz="3000"/>
          </a:p>
        </p:txBody>
      </p:sp>
      <p:sp>
        <p:nvSpPr>
          <p:cNvPr id="282" name="Google Shape;282;p40"/>
          <p:cNvSpPr/>
          <p:nvPr/>
        </p:nvSpPr>
        <p:spPr>
          <a:xfrm>
            <a:off x="4317125" y="3965575"/>
            <a:ext cx="380700" cy="36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D7E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4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/>
          <p:nvPr>
            <p:ph idx="4294967295" type="body"/>
          </p:nvPr>
        </p:nvSpPr>
        <p:spPr>
          <a:xfrm>
            <a:off x="4720050" y="1156650"/>
            <a:ext cx="40992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3000" u="sng">
                <a:solidFill>
                  <a:srgbClr val="000000"/>
                </a:solidFill>
              </a:rPr>
              <a:t>Data Science</a:t>
            </a:r>
            <a:endParaRPr sz="3000" u="sng">
              <a:solidFill>
                <a:srgbClr val="00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00000"/>
                </a:solidFill>
              </a:rPr>
              <a:t>Problem statement</a:t>
            </a:r>
            <a:endParaRPr sz="3000">
              <a:solidFill>
                <a:srgbClr val="00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00000"/>
                </a:solidFill>
              </a:rPr>
              <a:t>Data retrieval</a:t>
            </a:r>
            <a:endParaRPr sz="3000">
              <a:solidFill>
                <a:srgbClr val="00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rgbClr val="000000"/>
                </a:solidFill>
              </a:rPr>
              <a:t>Methodology</a:t>
            </a:r>
            <a:endParaRPr sz="3000">
              <a:solidFill>
                <a:srgbClr val="00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00000"/>
                </a:solidFill>
              </a:rPr>
              <a:t>Data analysis</a:t>
            </a:r>
            <a:endParaRPr sz="3000">
              <a:solidFill>
                <a:srgbClr val="000000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00000"/>
                </a:solidFill>
              </a:rPr>
              <a:t>Reporting results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3000"/>
          </a:p>
        </p:txBody>
      </p:sp>
      <p:sp>
        <p:nvSpPr>
          <p:cNvPr id="289" name="Google Shape;289;p4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  <p:sp>
        <p:nvSpPr>
          <p:cNvPr id="290" name="Google Shape;290;p41"/>
          <p:cNvSpPr txBox="1"/>
          <p:nvPr>
            <p:ph idx="4294967295" type="body"/>
          </p:nvPr>
        </p:nvSpPr>
        <p:spPr>
          <a:xfrm>
            <a:off x="457200" y="1200150"/>
            <a:ext cx="40992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3000" u="sng">
                <a:solidFill>
                  <a:srgbClr val="073763"/>
                </a:solidFill>
              </a:rPr>
              <a:t>Scientific Method</a:t>
            </a:r>
            <a:endParaRPr sz="3000" u="sng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Problem statement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Hypothesis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Methodology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retrieval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Data analysis</a:t>
            </a:r>
            <a:endParaRPr sz="3000">
              <a:solidFill>
                <a:srgbClr val="07376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073763"/>
                </a:solidFill>
              </a:rPr>
              <a:t>Reporting results</a:t>
            </a:r>
            <a:endParaRPr sz="300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4294967295" type="body"/>
          </p:nvPr>
        </p:nvSpPr>
        <p:spPr>
          <a:xfrm>
            <a:off x="457200" y="1079775"/>
            <a:ext cx="8229600" cy="39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>
                <a:solidFill>
                  <a:srgbClr val="FFFFFF"/>
                </a:solidFill>
              </a:rPr>
              <a:t>Data science program - we will learn about:</a:t>
            </a:r>
            <a:endParaRPr sz="3000">
              <a:solidFill>
                <a:srgbClr val="FFFFFF"/>
              </a:solidFill>
            </a:endParaRPr>
          </a:p>
          <a:p>
            <a:pPr indent="0" lvl="1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>
              <a:solidFill>
                <a:srgbClr val="FFFFFF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2200">
                <a:solidFill>
                  <a:srgbClr val="FFFFFF"/>
                </a:solidFill>
              </a:rPr>
              <a:t>Programming: SQL, R and Python</a:t>
            </a:r>
            <a:endParaRPr sz="2200">
              <a:solidFill>
                <a:srgbClr val="FFFFFF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2200">
                <a:solidFill>
                  <a:srgbClr val="FFFFFF"/>
                </a:solidFill>
              </a:rPr>
              <a:t>Tools used by data scientists</a:t>
            </a:r>
            <a:endParaRPr sz="2200">
              <a:solidFill>
                <a:srgbClr val="FFFFFF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200">
                <a:solidFill>
                  <a:srgbClr val="FFFFFF"/>
                </a:solidFill>
              </a:rPr>
              <a:t>Data - Data types, data sources, data manipulation</a:t>
            </a:r>
            <a:endParaRPr sz="2200">
              <a:solidFill>
                <a:srgbClr val="FFFFFF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200">
                <a:solidFill>
                  <a:srgbClr val="FFFFFF"/>
                </a:solidFill>
              </a:rPr>
              <a:t>Anatomy of a data science project</a:t>
            </a:r>
            <a:endParaRPr sz="2200">
              <a:solidFill>
                <a:srgbClr val="FFFFFF"/>
              </a:solidFill>
            </a:endParaRPr>
          </a:p>
          <a:p>
            <a: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FFFFFF"/>
                </a:solidFill>
              </a:rPr>
              <a:t>Data exploration</a:t>
            </a:r>
            <a:endParaRPr sz="2000">
              <a:solidFill>
                <a:srgbClr val="FFFFFF"/>
              </a:solidFill>
            </a:endParaRPr>
          </a:p>
          <a:p>
            <a: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FFFFFF"/>
                </a:solidFill>
              </a:rPr>
              <a:t>Data cleansing and completion</a:t>
            </a:r>
            <a:endParaRPr sz="2000">
              <a:solidFill>
                <a:srgbClr val="FFFFFF"/>
              </a:solidFill>
            </a:endParaRPr>
          </a:p>
          <a:p>
            <a: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FFFFFF"/>
                </a:solidFill>
              </a:rPr>
              <a:t>Data analysis - Machine learning</a:t>
            </a:r>
            <a:endParaRPr sz="2000">
              <a:solidFill>
                <a:srgbClr val="FFFFFF"/>
              </a:solidFill>
            </a:endParaRPr>
          </a:p>
          <a:p>
            <a: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FFFFFF"/>
                </a:solidFill>
              </a:rPr>
              <a:t>Communication of findings</a:t>
            </a:r>
            <a:endParaRPr sz="2000">
              <a:solidFill>
                <a:srgbClr val="FFFFFF"/>
              </a:solidFill>
            </a:endParaRPr>
          </a:p>
          <a:p>
            <a: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solidFill>
                  <a:srgbClr val="FFFFFF"/>
                </a:solidFill>
              </a:rPr>
              <a:t>Application of models into production</a:t>
            </a:r>
            <a:endParaRPr sz="2000">
              <a:solidFill>
                <a:srgbClr val="FFFFFF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200">
                <a:solidFill>
                  <a:srgbClr val="FFFFFF"/>
                </a:solidFill>
              </a:rPr>
              <a:t>Project management from A to Z</a:t>
            </a:r>
            <a:endParaRPr sz="2200">
              <a:solidFill>
                <a:srgbClr val="FFFFFF"/>
              </a:solidFill>
            </a:endParaRPr>
          </a:p>
        </p:txBody>
      </p:sp>
      <p:sp>
        <p:nvSpPr>
          <p:cNvPr id="86" name="Google Shape;86;p1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lt1"/>
                </a:solidFill>
              </a:rPr>
              <a:t>Data Science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42"/>
          <p:cNvPicPr preferRelativeResize="0"/>
          <p:nvPr/>
        </p:nvPicPr>
        <p:blipFill rotWithShape="1">
          <a:blip r:embed="rId3">
            <a:alphaModFix amt="77000"/>
          </a:blip>
          <a:srcRect b="0" l="0" r="0" t="0"/>
          <a:stretch/>
        </p:blipFill>
        <p:spPr>
          <a:xfrm>
            <a:off x="1238250" y="994750"/>
            <a:ext cx="6436174" cy="4137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296" name="Google Shape;296;p42"/>
          <p:cNvSpPr txBox="1"/>
          <p:nvPr>
            <p:ph idx="4294967295" type="body"/>
          </p:nvPr>
        </p:nvSpPr>
        <p:spPr>
          <a:xfrm>
            <a:off x="1490100" y="1777375"/>
            <a:ext cx="67014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4800">
                <a:solidFill>
                  <a:srgbClr val="FFFF00"/>
                </a:solidFill>
              </a:rPr>
              <a:t>ANATOMY OF A </a:t>
            </a:r>
            <a:endParaRPr b="1" sz="4800">
              <a:solidFill>
                <a:srgbClr val="FFFF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4800">
                <a:solidFill>
                  <a:srgbClr val="FFFF00"/>
                </a:solidFill>
              </a:rPr>
              <a:t>DATA SCIENCE PROJECT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297" name="Google Shape;297;p42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lt1"/>
                </a:solidFill>
              </a:rPr>
              <a:t>Anatomy of a project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03" name="Google Shape;303;p43"/>
          <p:cNvSpPr/>
          <p:nvPr/>
        </p:nvSpPr>
        <p:spPr>
          <a:xfrm>
            <a:off x="225150" y="1022875"/>
            <a:ext cx="22878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Domain Knowledge</a:t>
            </a:r>
            <a:endParaRPr b="1" i="0" sz="1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43"/>
          <p:cNvSpPr txBox="1"/>
          <p:nvPr>
            <p:ph idx="4294967295" type="body"/>
          </p:nvPr>
        </p:nvSpPr>
        <p:spPr>
          <a:xfrm>
            <a:off x="2932750" y="1151175"/>
            <a:ext cx="5568900" cy="37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800" u="sng">
                <a:solidFill>
                  <a:schemeClr val="lt1"/>
                </a:solidFill>
              </a:rPr>
              <a:t>Domain Knowledge:</a:t>
            </a:r>
            <a:endParaRPr sz="2800" u="sng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Which questions do we want to answer ?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What is known about the problem?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How we define the outcome(s)?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What is known to influence the outcome?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Does we have any possible new knowledge that has not been in use before?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305" name="Google Shape;305;p43"/>
          <p:cNvSpPr/>
          <p:nvPr/>
        </p:nvSpPr>
        <p:spPr>
          <a:xfrm>
            <a:off x="301350" y="1768638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43"/>
          <p:cNvSpPr/>
          <p:nvPr/>
        </p:nvSpPr>
        <p:spPr>
          <a:xfrm>
            <a:off x="301350" y="2429948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3"/>
          <p:cNvSpPr/>
          <p:nvPr/>
        </p:nvSpPr>
        <p:spPr>
          <a:xfrm>
            <a:off x="301350" y="3091247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Algorithms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43"/>
          <p:cNvSpPr/>
          <p:nvPr/>
        </p:nvSpPr>
        <p:spPr>
          <a:xfrm>
            <a:off x="281550" y="375254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3"/>
          <p:cNvSpPr/>
          <p:nvPr/>
        </p:nvSpPr>
        <p:spPr>
          <a:xfrm>
            <a:off x="281550" y="451959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4"/>
          <p:cNvSpPr/>
          <p:nvPr/>
        </p:nvSpPr>
        <p:spPr>
          <a:xfrm>
            <a:off x="225150" y="1022875"/>
            <a:ext cx="22878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Domain Knowledge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44"/>
          <p:cNvSpPr txBox="1"/>
          <p:nvPr>
            <p:ph idx="4294967295" type="body"/>
          </p:nvPr>
        </p:nvSpPr>
        <p:spPr>
          <a:xfrm>
            <a:off x="2932750" y="1151175"/>
            <a:ext cx="5568900" cy="37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chemeClr val="lt1"/>
                </a:solidFill>
              </a:rPr>
              <a:t>Project Design:</a:t>
            </a:r>
            <a:endParaRPr sz="2800" u="sng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Which is the best design for our goals?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How will we define the research subjects?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How will we clean, complete and exclude the data?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How will we validate our algorithms?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AutoNum type="arabicPeriod"/>
            </a:pPr>
            <a:r>
              <a:rPr lang="en" sz="2400">
                <a:solidFill>
                  <a:srgbClr val="FFFF00"/>
                </a:solidFill>
              </a:rPr>
              <a:t>Write a research protocol !!!</a:t>
            </a:r>
            <a:endParaRPr sz="2800" u="sng">
              <a:solidFill>
                <a:schemeClr val="lt1"/>
              </a:solidFill>
            </a:endParaRPr>
          </a:p>
        </p:txBody>
      </p:sp>
      <p:sp>
        <p:nvSpPr>
          <p:cNvPr id="316" name="Google Shape;316;p44"/>
          <p:cNvSpPr/>
          <p:nvPr/>
        </p:nvSpPr>
        <p:spPr>
          <a:xfrm>
            <a:off x="301350" y="1768638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Design</a:t>
            </a:r>
            <a:endParaRPr b="1" i="0" sz="1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44"/>
          <p:cNvSpPr/>
          <p:nvPr/>
        </p:nvSpPr>
        <p:spPr>
          <a:xfrm>
            <a:off x="301350" y="2429948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44"/>
          <p:cNvSpPr/>
          <p:nvPr/>
        </p:nvSpPr>
        <p:spPr>
          <a:xfrm>
            <a:off x="301350" y="3091247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Algorithms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44"/>
          <p:cNvSpPr/>
          <p:nvPr/>
        </p:nvSpPr>
        <p:spPr>
          <a:xfrm>
            <a:off x="281550" y="375254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4"/>
          <p:cNvSpPr/>
          <p:nvPr/>
        </p:nvSpPr>
        <p:spPr>
          <a:xfrm>
            <a:off x="281550" y="451959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44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lt1"/>
                </a:solidFill>
              </a:rPr>
              <a:t>Anatomy of a project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5"/>
          <p:cNvSpPr/>
          <p:nvPr/>
        </p:nvSpPr>
        <p:spPr>
          <a:xfrm>
            <a:off x="225150" y="1022875"/>
            <a:ext cx="22878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Domain Knowledge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45"/>
          <p:cNvSpPr txBox="1"/>
          <p:nvPr>
            <p:ph idx="4294967295" type="body"/>
          </p:nvPr>
        </p:nvSpPr>
        <p:spPr>
          <a:xfrm>
            <a:off x="2932750" y="1151175"/>
            <a:ext cx="5568900" cy="37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3000" u="sng">
                <a:solidFill>
                  <a:schemeClr val="lt1"/>
                </a:solidFill>
              </a:rPr>
              <a:t>Data Preparation</a:t>
            </a:r>
            <a:endParaRPr sz="3000" u="sng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Data extraction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Exploratory analysis of the data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Data cleansing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Data imputation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Data transformation, normalization and data engineering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 u="sng">
              <a:solidFill>
                <a:schemeClr val="lt1"/>
              </a:solidFill>
            </a:endParaRPr>
          </a:p>
        </p:txBody>
      </p:sp>
      <p:sp>
        <p:nvSpPr>
          <p:cNvPr id="328" name="Google Shape;328;p45"/>
          <p:cNvSpPr/>
          <p:nvPr/>
        </p:nvSpPr>
        <p:spPr>
          <a:xfrm>
            <a:off x="301350" y="1768638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45"/>
          <p:cNvSpPr/>
          <p:nvPr/>
        </p:nvSpPr>
        <p:spPr>
          <a:xfrm>
            <a:off x="301350" y="2429948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b="0" i="0" sz="1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45"/>
          <p:cNvSpPr/>
          <p:nvPr/>
        </p:nvSpPr>
        <p:spPr>
          <a:xfrm>
            <a:off x="301350" y="3091247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Algorithms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45"/>
          <p:cNvSpPr/>
          <p:nvPr/>
        </p:nvSpPr>
        <p:spPr>
          <a:xfrm>
            <a:off x="281550" y="375254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45"/>
          <p:cNvSpPr/>
          <p:nvPr/>
        </p:nvSpPr>
        <p:spPr>
          <a:xfrm>
            <a:off x="281550" y="451959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45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lt1"/>
                </a:solidFill>
              </a:rPr>
              <a:t>Anatomy of a project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6"/>
          <p:cNvSpPr/>
          <p:nvPr/>
        </p:nvSpPr>
        <p:spPr>
          <a:xfrm>
            <a:off x="225150" y="1022875"/>
            <a:ext cx="22878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Domain Knowledge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46"/>
          <p:cNvSpPr txBox="1"/>
          <p:nvPr>
            <p:ph idx="4294967295" type="body"/>
          </p:nvPr>
        </p:nvSpPr>
        <p:spPr>
          <a:xfrm>
            <a:off x="2932750" y="1151175"/>
            <a:ext cx="5568900" cy="37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2800" u="sng">
                <a:solidFill>
                  <a:schemeClr val="lt1"/>
                </a:solidFill>
              </a:rPr>
              <a:t>Algorithms:</a:t>
            </a:r>
            <a:endParaRPr sz="2800" u="sng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Unsupervised vs Supervised methods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Model validation: </a:t>
            </a:r>
            <a:endParaRPr sz="2400">
              <a:solidFill>
                <a:schemeClr val="lt1"/>
              </a:solidFill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lphaLcPeriod"/>
            </a:pPr>
            <a:r>
              <a:rPr lang="en" sz="2400">
                <a:solidFill>
                  <a:schemeClr val="lt1"/>
                </a:solidFill>
              </a:rPr>
              <a:t>statistical tests</a:t>
            </a:r>
            <a:endParaRPr sz="2400">
              <a:solidFill>
                <a:schemeClr val="lt1"/>
              </a:solidFill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lphaLcPeriod"/>
            </a:pPr>
            <a:r>
              <a:rPr lang="en" sz="2400">
                <a:solidFill>
                  <a:schemeClr val="lt1"/>
                </a:solidFill>
              </a:rPr>
              <a:t>Partitioning of the dataset: </a:t>
            </a:r>
            <a:endParaRPr sz="2400">
              <a:solidFill>
                <a:schemeClr val="lt1"/>
              </a:solidFill>
            </a:endParaRPr>
          </a:p>
          <a:p>
            <a:pPr indent="-3810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romanLcPeriod"/>
            </a:pPr>
            <a:r>
              <a:rPr lang="en" sz="2400">
                <a:solidFill>
                  <a:schemeClr val="lt1"/>
                </a:solidFill>
              </a:rPr>
              <a:t>Cross-validation</a:t>
            </a:r>
            <a:endParaRPr sz="2400">
              <a:solidFill>
                <a:schemeClr val="lt1"/>
              </a:solidFill>
            </a:endParaRPr>
          </a:p>
          <a:p>
            <a:pPr indent="-3810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romanLcPeriod"/>
            </a:pPr>
            <a:r>
              <a:rPr lang="en" sz="2400">
                <a:solidFill>
                  <a:schemeClr val="lt1"/>
                </a:solidFill>
              </a:rPr>
              <a:t>Boosting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Feature selection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Hyperparameters fine-tuning.</a:t>
            </a:r>
            <a:endParaRPr sz="2800" u="sng">
              <a:solidFill>
                <a:schemeClr val="lt1"/>
              </a:solidFill>
            </a:endParaRPr>
          </a:p>
        </p:txBody>
      </p:sp>
      <p:sp>
        <p:nvSpPr>
          <p:cNvPr id="340" name="Google Shape;340;p46"/>
          <p:cNvSpPr/>
          <p:nvPr/>
        </p:nvSpPr>
        <p:spPr>
          <a:xfrm>
            <a:off x="301350" y="1768638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46"/>
          <p:cNvSpPr/>
          <p:nvPr/>
        </p:nvSpPr>
        <p:spPr>
          <a:xfrm>
            <a:off x="301350" y="2429948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46"/>
          <p:cNvSpPr/>
          <p:nvPr/>
        </p:nvSpPr>
        <p:spPr>
          <a:xfrm>
            <a:off x="301350" y="3091247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Algorithms</a:t>
            </a:r>
            <a:endParaRPr b="0" i="0" sz="1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46"/>
          <p:cNvSpPr/>
          <p:nvPr/>
        </p:nvSpPr>
        <p:spPr>
          <a:xfrm>
            <a:off x="281550" y="375254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46"/>
          <p:cNvSpPr/>
          <p:nvPr/>
        </p:nvSpPr>
        <p:spPr>
          <a:xfrm>
            <a:off x="281550" y="451959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4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lt1"/>
                </a:solidFill>
              </a:rPr>
              <a:t>Anatomy of a project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7"/>
          <p:cNvSpPr/>
          <p:nvPr/>
        </p:nvSpPr>
        <p:spPr>
          <a:xfrm>
            <a:off x="225150" y="1022875"/>
            <a:ext cx="22878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Domain Knowledge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47"/>
          <p:cNvSpPr txBox="1"/>
          <p:nvPr>
            <p:ph idx="4294967295" type="body"/>
          </p:nvPr>
        </p:nvSpPr>
        <p:spPr>
          <a:xfrm>
            <a:off x="2932750" y="1151175"/>
            <a:ext cx="5568900" cy="37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2800" u="sng">
                <a:solidFill>
                  <a:schemeClr val="lt1"/>
                </a:solidFill>
              </a:rPr>
              <a:t>Implementation:</a:t>
            </a:r>
            <a:endParaRPr sz="2800" u="sng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Selection of the best models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Model ensembling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Testing models in a new unseen dataset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Adaptation of the models to the real  needs 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 u="sng">
              <a:solidFill>
                <a:schemeClr val="lt1"/>
              </a:solidFill>
            </a:endParaRPr>
          </a:p>
        </p:txBody>
      </p:sp>
      <p:sp>
        <p:nvSpPr>
          <p:cNvPr id="352" name="Google Shape;352;p47"/>
          <p:cNvSpPr/>
          <p:nvPr/>
        </p:nvSpPr>
        <p:spPr>
          <a:xfrm>
            <a:off x="301350" y="1768638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47"/>
          <p:cNvSpPr/>
          <p:nvPr/>
        </p:nvSpPr>
        <p:spPr>
          <a:xfrm>
            <a:off x="301350" y="2429948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7"/>
          <p:cNvSpPr/>
          <p:nvPr/>
        </p:nvSpPr>
        <p:spPr>
          <a:xfrm>
            <a:off x="301350" y="3091247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Algorithms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47"/>
          <p:cNvSpPr/>
          <p:nvPr/>
        </p:nvSpPr>
        <p:spPr>
          <a:xfrm>
            <a:off x="281550" y="375254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  <a:endParaRPr b="0" i="0" sz="1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47"/>
          <p:cNvSpPr/>
          <p:nvPr/>
        </p:nvSpPr>
        <p:spPr>
          <a:xfrm>
            <a:off x="281550" y="451959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47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lt1"/>
                </a:solidFill>
              </a:rPr>
              <a:t>Anatomy of a project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8"/>
          <p:cNvSpPr/>
          <p:nvPr/>
        </p:nvSpPr>
        <p:spPr>
          <a:xfrm>
            <a:off x="225150" y="1022875"/>
            <a:ext cx="22878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Domain Knowledge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48"/>
          <p:cNvSpPr txBox="1"/>
          <p:nvPr>
            <p:ph idx="4294967295" type="body"/>
          </p:nvPr>
        </p:nvSpPr>
        <p:spPr>
          <a:xfrm>
            <a:off x="2932750" y="1151175"/>
            <a:ext cx="5568900" cy="37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2800" u="sng">
                <a:solidFill>
                  <a:schemeClr val="lt1"/>
                </a:solidFill>
              </a:rPr>
              <a:t>Production:</a:t>
            </a:r>
            <a:endParaRPr sz="2800" u="sng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Inserting the models into production systems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Incorporation of the model results into the business logic.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Training employees on the interpretation of the predictions.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lang="en" sz="2400">
                <a:solidFill>
                  <a:schemeClr val="lt1"/>
                </a:solidFill>
              </a:rPr>
              <a:t>Consequences of using the models on policy / ethics issues. </a:t>
            </a:r>
            <a:endParaRPr sz="2800" u="sng">
              <a:solidFill>
                <a:schemeClr val="lt1"/>
              </a:solidFill>
            </a:endParaRPr>
          </a:p>
        </p:txBody>
      </p:sp>
      <p:sp>
        <p:nvSpPr>
          <p:cNvPr id="364" name="Google Shape;364;p48"/>
          <p:cNvSpPr/>
          <p:nvPr/>
        </p:nvSpPr>
        <p:spPr>
          <a:xfrm>
            <a:off x="301350" y="1768638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48"/>
          <p:cNvSpPr/>
          <p:nvPr/>
        </p:nvSpPr>
        <p:spPr>
          <a:xfrm>
            <a:off x="301350" y="2429948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8"/>
          <p:cNvSpPr/>
          <p:nvPr/>
        </p:nvSpPr>
        <p:spPr>
          <a:xfrm>
            <a:off x="301350" y="3091247"/>
            <a:ext cx="2175000" cy="471300"/>
          </a:xfrm>
          <a:prstGeom prst="parallelogram">
            <a:avLst>
              <a:gd fmla="val 5245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Algorithms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48"/>
          <p:cNvSpPr/>
          <p:nvPr/>
        </p:nvSpPr>
        <p:spPr>
          <a:xfrm>
            <a:off x="281550" y="375254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48"/>
          <p:cNvSpPr/>
          <p:nvPr/>
        </p:nvSpPr>
        <p:spPr>
          <a:xfrm>
            <a:off x="281550" y="4519599"/>
            <a:ext cx="2175000" cy="471300"/>
          </a:xfrm>
          <a:prstGeom prst="parallelogram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Production</a:t>
            </a:r>
            <a:endParaRPr b="0" i="0" sz="14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4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lt1"/>
                </a:solidFill>
              </a:rPr>
              <a:t>Anatomy of a project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Recommended Reading</a:t>
            </a:r>
            <a:endParaRPr/>
          </a:p>
        </p:txBody>
      </p:sp>
      <p:sp>
        <p:nvSpPr>
          <p:cNvPr id="375" name="Google Shape;375;p49"/>
          <p:cNvSpPr txBox="1"/>
          <p:nvPr/>
        </p:nvSpPr>
        <p:spPr>
          <a:xfrm>
            <a:off x="410975" y="1195575"/>
            <a:ext cx="7995600" cy="3723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3429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The medical AI insurgency: what physicians must know about data to practice with intelligent machines</a:t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D. Douglas Miller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https://www.nature.com/articles/s41746-019-0138-5</a:t>
            </a:r>
            <a:endParaRPr b="1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3450" y="1143000"/>
            <a:ext cx="5357375" cy="355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lt1"/>
                </a:solidFill>
              </a:rPr>
              <a:t>Data Science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ichael Littman and Charles Isbell feat Infinite Harmony&#10;ML4LIFE by Udacity Records&#10;Check out the Machine Learning course at http://www.udacity.com/course/ud675" id="97" name="Google Shape;97;p17" title="Machine Learning A Cappella - Overfitting Thriller!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74600" y="108698"/>
            <a:ext cx="6611474" cy="49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idx="4294967295" type="body"/>
          </p:nvPr>
        </p:nvSpPr>
        <p:spPr>
          <a:xfrm>
            <a:off x="2446850" y="2234575"/>
            <a:ext cx="4904400" cy="15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4800">
                <a:solidFill>
                  <a:srgbClr val="073763"/>
                </a:solidFill>
              </a:rPr>
              <a:t>What is DATA?</a:t>
            </a:r>
            <a:endParaRPr b="1" sz="4800">
              <a:solidFill>
                <a:srgbClr val="07376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rgbClr val="073763"/>
                </a:solidFill>
              </a:rPr>
              <a:t>Data Science</a:t>
            </a:r>
            <a:endParaRPr b="1" sz="300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idx="4294967295" type="body"/>
          </p:nvPr>
        </p:nvSpPr>
        <p:spPr>
          <a:xfrm>
            <a:off x="534425" y="1269350"/>
            <a:ext cx="6379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>
                <a:solidFill>
                  <a:srgbClr val="073763"/>
                </a:solidFill>
              </a:rPr>
              <a:t>Leters:  	</a:t>
            </a:r>
            <a:r>
              <a:rPr lang="en" sz="3000"/>
              <a:t>	</a:t>
            </a:r>
            <a:r>
              <a:rPr lang="en" sz="3000">
                <a:highlight>
                  <a:srgbClr val="C9DAF8"/>
                </a:highlight>
              </a:rPr>
              <a:t> </a:t>
            </a:r>
            <a:r>
              <a:rPr lang="en" sz="3000">
                <a:solidFill>
                  <a:srgbClr val="38761D"/>
                </a:solidFill>
                <a:highlight>
                  <a:srgbClr val="C9DAF8"/>
                </a:highlight>
              </a:rPr>
              <a:t>a</a:t>
            </a:r>
            <a:r>
              <a:rPr lang="en" sz="3000">
                <a:highlight>
                  <a:srgbClr val="C9DAF8"/>
                </a:highlight>
              </a:rPr>
              <a:t>  </a:t>
            </a:r>
            <a:r>
              <a:rPr lang="en" sz="3000">
                <a:solidFill>
                  <a:srgbClr val="FF00FF"/>
                </a:solidFill>
                <a:highlight>
                  <a:srgbClr val="C9DAF8"/>
                </a:highlight>
              </a:rPr>
              <a:t>d</a:t>
            </a:r>
            <a:r>
              <a:rPr lang="en" sz="3000">
                <a:highlight>
                  <a:srgbClr val="C9DAF8"/>
                </a:highlight>
              </a:rPr>
              <a:t>  </a:t>
            </a:r>
            <a:r>
              <a:rPr lang="en" sz="3000">
                <a:solidFill>
                  <a:srgbClr val="CC4125"/>
                </a:solidFill>
                <a:highlight>
                  <a:srgbClr val="C9DAF8"/>
                </a:highlight>
              </a:rPr>
              <a:t>t</a:t>
            </a:r>
            <a:r>
              <a:rPr lang="en" sz="3000">
                <a:highlight>
                  <a:srgbClr val="C9DAF8"/>
                </a:highlight>
              </a:rPr>
              <a:t>  </a:t>
            </a:r>
            <a:r>
              <a:rPr lang="en" sz="3000">
                <a:solidFill>
                  <a:schemeClr val="dk2"/>
                </a:solidFill>
                <a:highlight>
                  <a:srgbClr val="C9DAF8"/>
                </a:highlight>
              </a:rPr>
              <a:t>a   </a:t>
            </a:r>
            <a:endParaRPr sz="3000">
              <a:solidFill>
                <a:schemeClr val="dk2"/>
              </a:solidFill>
              <a:highlight>
                <a:srgbClr val="C9DAF8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>
                <a:solidFill>
                  <a:srgbClr val="073763"/>
                </a:solidFill>
              </a:rPr>
              <a:t>Words: </a:t>
            </a:r>
            <a:r>
              <a:rPr lang="en" sz="3000"/>
              <a:t>		</a:t>
            </a:r>
            <a:r>
              <a:rPr lang="en" sz="3000">
                <a:solidFill>
                  <a:srgbClr val="FF00FF"/>
                </a:solidFill>
              </a:rPr>
              <a:t>    </a:t>
            </a:r>
            <a:r>
              <a:rPr lang="en" sz="3000">
                <a:solidFill>
                  <a:srgbClr val="FF00FF"/>
                </a:solidFill>
                <a:highlight>
                  <a:srgbClr val="C9DAF8"/>
                </a:highlight>
              </a:rPr>
              <a:t>d</a:t>
            </a:r>
            <a:r>
              <a:rPr lang="en" sz="3000">
                <a:solidFill>
                  <a:srgbClr val="38761D"/>
                </a:solidFill>
                <a:highlight>
                  <a:srgbClr val="C9DAF8"/>
                </a:highlight>
              </a:rPr>
              <a:t>a</a:t>
            </a:r>
            <a:r>
              <a:rPr lang="en" sz="3000">
                <a:solidFill>
                  <a:srgbClr val="CC4125"/>
                </a:solidFill>
                <a:highlight>
                  <a:srgbClr val="C9DAF8"/>
                </a:highlight>
              </a:rPr>
              <a:t>t</a:t>
            </a:r>
            <a:r>
              <a:rPr lang="en" sz="3000">
                <a:solidFill>
                  <a:schemeClr val="dk2"/>
                </a:solidFill>
                <a:highlight>
                  <a:srgbClr val="C9DAF8"/>
                </a:highlight>
              </a:rPr>
              <a:t>a</a:t>
            </a:r>
            <a:endParaRPr sz="3000">
              <a:solidFill>
                <a:schemeClr val="dk2"/>
              </a:solidFill>
              <a:highlight>
                <a:srgbClr val="C9DAF8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>
                <a:solidFill>
                  <a:srgbClr val="073763"/>
                </a:solidFill>
              </a:rPr>
              <a:t>Phrase: </a:t>
            </a:r>
            <a:r>
              <a:rPr lang="en" sz="3000"/>
              <a:t>    </a:t>
            </a:r>
            <a:r>
              <a:rPr lang="en" sz="3000">
                <a:solidFill>
                  <a:srgbClr val="FF00FF"/>
                </a:solidFill>
                <a:highlight>
                  <a:srgbClr val="D0E0E3"/>
                </a:highlight>
              </a:rPr>
              <a:t>d</a:t>
            </a:r>
            <a:r>
              <a:rPr lang="en" sz="3000">
                <a:solidFill>
                  <a:srgbClr val="38761D"/>
                </a:solidFill>
                <a:highlight>
                  <a:srgbClr val="D0E0E3"/>
                </a:highlight>
              </a:rPr>
              <a:t>a</a:t>
            </a:r>
            <a:r>
              <a:rPr lang="en" sz="3000">
                <a:solidFill>
                  <a:srgbClr val="CC4125"/>
                </a:solidFill>
                <a:highlight>
                  <a:srgbClr val="D0E0E3"/>
                </a:highlight>
              </a:rPr>
              <a:t>t</a:t>
            </a:r>
            <a:r>
              <a:rPr lang="en" sz="3000">
                <a:solidFill>
                  <a:schemeClr val="dk2"/>
                </a:solidFill>
                <a:highlight>
                  <a:srgbClr val="D0E0E3"/>
                </a:highlight>
              </a:rPr>
              <a:t>a</a:t>
            </a:r>
            <a:r>
              <a:rPr lang="en" sz="3000">
                <a:solidFill>
                  <a:srgbClr val="00FFFF"/>
                </a:solidFill>
                <a:highlight>
                  <a:srgbClr val="D0E0E3"/>
                </a:highlight>
              </a:rPr>
              <a:t> </a:t>
            </a:r>
            <a:r>
              <a:rPr lang="en" sz="3000">
                <a:solidFill>
                  <a:schemeClr val="accent5"/>
                </a:solidFill>
                <a:highlight>
                  <a:srgbClr val="D0E0E3"/>
                </a:highlight>
              </a:rPr>
              <a:t>s</a:t>
            </a:r>
            <a:r>
              <a:rPr lang="en" sz="3000">
                <a:solidFill>
                  <a:srgbClr val="DD7E6B"/>
                </a:solidFill>
                <a:highlight>
                  <a:srgbClr val="D0E0E3"/>
                </a:highlight>
              </a:rPr>
              <a:t>c</a:t>
            </a:r>
            <a:r>
              <a:rPr lang="en" sz="3000">
                <a:solidFill>
                  <a:srgbClr val="FF0000"/>
                </a:solidFill>
                <a:highlight>
                  <a:srgbClr val="D0E0E3"/>
                </a:highlight>
              </a:rPr>
              <a:t>i</a:t>
            </a:r>
            <a:r>
              <a:rPr lang="en" sz="3000">
                <a:solidFill>
                  <a:srgbClr val="FF9900"/>
                </a:solidFill>
                <a:highlight>
                  <a:srgbClr val="D0E0E3"/>
                </a:highlight>
              </a:rPr>
              <a:t>e</a:t>
            </a:r>
            <a:r>
              <a:rPr lang="en" sz="3000">
                <a:solidFill>
                  <a:schemeClr val="accent6"/>
                </a:solidFill>
                <a:highlight>
                  <a:srgbClr val="D0E0E3"/>
                </a:highlight>
              </a:rPr>
              <a:t>n</a:t>
            </a:r>
            <a:r>
              <a:rPr lang="en" sz="3000">
                <a:solidFill>
                  <a:srgbClr val="DD7E6B"/>
                </a:solidFill>
                <a:highlight>
                  <a:srgbClr val="D0E0E3"/>
                </a:highlight>
              </a:rPr>
              <a:t>c</a:t>
            </a:r>
            <a:r>
              <a:rPr lang="en" sz="3000">
                <a:solidFill>
                  <a:srgbClr val="BF9000"/>
                </a:solidFill>
                <a:highlight>
                  <a:srgbClr val="D0E0E3"/>
                </a:highlight>
              </a:rPr>
              <a:t>e</a:t>
            </a:r>
            <a:r>
              <a:rPr lang="en" sz="3000">
                <a:highlight>
                  <a:srgbClr val="D0E0E3"/>
                </a:highlight>
              </a:rPr>
              <a:t> </a:t>
            </a:r>
            <a:endParaRPr sz="3000">
              <a:solidFill>
                <a:srgbClr val="00FF00"/>
              </a:solidFill>
              <a:highlight>
                <a:srgbClr val="D0E0E3"/>
              </a:highlight>
            </a:endParaRPr>
          </a:p>
        </p:txBody>
      </p:sp>
      <p:sp>
        <p:nvSpPr>
          <p:cNvPr id="109" name="Google Shape;109;p19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idx="4294967295" type="body"/>
          </p:nvPr>
        </p:nvSpPr>
        <p:spPr>
          <a:xfrm>
            <a:off x="534425" y="1269350"/>
            <a:ext cx="6379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>
                <a:solidFill>
                  <a:srgbClr val="073763"/>
                </a:solidFill>
              </a:rPr>
              <a:t>Leters:  	</a:t>
            </a:r>
            <a:r>
              <a:rPr lang="en" sz="3000"/>
              <a:t>	</a:t>
            </a:r>
            <a:r>
              <a:rPr lang="en" sz="3000">
                <a:highlight>
                  <a:srgbClr val="C9DAF8"/>
                </a:highlight>
              </a:rPr>
              <a:t> </a:t>
            </a:r>
            <a:r>
              <a:rPr lang="en" sz="3000">
                <a:solidFill>
                  <a:srgbClr val="38761D"/>
                </a:solidFill>
                <a:highlight>
                  <a:srgbClr val="C9DAF8"/>
                </a:highlight>
              </a:rPr>
              <a:t>a</a:t>
            </a:r>
            <a:r>
              <a:rPr lang="en" sz="3000">
                <a:highlight>
                  <a:srgbClr val="C9DAF8"/>
                </a:highlight>
              </a:rPr>
              <a:t>  </a:t>
            </a:r>
            <a:r>
              <a:rPr lang="en" sz="3000">
                <a:solidFill>
                  <a:srgbClr val="FF00FF"/>
                </a:solidFill>
                <a:highlight>
                  <a:srgbClr val="C9DAF8"/>
                </a:highlight>
              </a:rPr>
              <a:t>d</a:t>
            </a:r>
            <a:r>
              <a:rPr lang="en" sz="3000">
                <a:highlight>
                  <a:srgbClr val="C9DAF8"/>
                </a:highlight>
              </a:rPr>
              <a:t>  </a:t>
            </a:r>
            <a:r>
              <a:rPr lang="en" sz="3000">
                <a:solidFill>
                  <a:srgbClr val="CC4125"/>
                </a:solidFill>
                <a:highlight>
                  <a:srgbClr val="C9DAF8"/>
                </a:highlight>
              </a:rPr>
              <a:t>t</a:t>
            </a:r>
            <a:r>
              <a:rPr lang="en" sz="3000">
                <a:highlight>
                  <a:srgbClr val="C9DAF8"/>
                </a:highlight>
              </a:rPr>
              <a:t>  </a:t>
            </a:r>
            <a:r>
              <a:rPr lang="en" sz="3000">
                <a:solidFill>
                  <a:schemeClr val="dk2"/>
                </a:solidFill>
                <a:highlight>
                  <a:srgbClr val="C9DAF8"/>
                </a:highlight>
              </a:rPr>
              <a:t>a   </a:t>
            </a:r>
            <a:endParaRPr sz="3000">
              <a:solidFill>
                <a:schemeClr val="dk2"/>
              </a:solidFill>
              <a:highlight>
                <a:srgbClr val="C9DAF8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>
                <a:solidFill>
                  <a:srgbClr val="073763"/>
                </a:solidFill>
              </a:rPr>
              <a:t>Words: </a:t>
            </a:r>
            <a:r>
              <a:rPr lang="en" sz="3000"/>
              <a:t>		</a:t>
            </a:r>
            <a:r>
              <a:rPr lang="en" sz="3000">
                <a:solidFill>
                  <a:srgbClr val="FF00FF"/>
                </a:solidFill>
              </a:rPr>
              <a:t>    </a:t>
            </a:r>
            <a:r>
              <a:rPr lang="en" sz="3000">
                <a:solidFill>
                  <a:srgbClr val="FF00FF"/>
                </a:solidFill>
                <a:highlight>
                  <a:srgbClr val="C9DAF8"/>
                </a:highlight>
              </a:rPr>
              <a:t>d</a:t>
            </a:r>
            <a:r>
              <a:rPr lang="en" sz="3000">
                <a:solidFill>
                  <a:srgbClr val="38761D"/>
                </a:solidFill>
                <a:highlight>
                  <a:srgbClr val="C9DAF8"/>
                </a:highlight>
              </a:rPr>
              <a:t>a</a:t>
            </a:r>
            <a:r>
              <a:rPr lang="en" sz="3000">
                <a:solidFill>
                  <a:srgbClr val="CC4125"/>
                </a:solidFill>
                <a:highlight>
                  <a:srgbClr val="C9DAF8"/>
                </a:highlight>
              </a:rPr>
              <a:t>t</a:t>
            </a:r>
            <a:r>
              <a:rPr lang="en" sz="3000">
                <a:solidFill>
                  <a:schemeClr val="dk2"/>
                </a:solidFill>
                <a:highlight>
                  <a:srgbClr val="C9DAF8"/>
                </a:highlight>
              </a:rPr>
              <a:t>a</a:t>
            </a:r>
            <a:endParaRPr sz="3000">
              <a:solidFill>
                <a:schemeClr val="dk2"/>
              </a:solidFill>
              <a:highlight>
                <a:srgbClr val="C9DAF8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>
                <a:solidFill>
                  <a:srgbClr val="073763"/>
                </a:solidFill>
              </a:rPr>
              <a:t>Phrase: </a:t>
            </a:r>
            <a:r>
              <a:rPr lang="en" sz="3000"/>
              <a:t>    </a:t>
            </a:r>
            <a:r>
              <a:rPr lang="en" sz="3000">
                <a:solidFill>
                  <a:srgbClr val="FF00FF"/>
                </a:solidFill>
                <a:highlight>
                  <a:srgbClr val="D0E0E3"/>
                </a:highlight>
              </a:rPr>
              <a:t>d</a:t>
            </a:r>
            <a:r>
              <a:rPr lang="en" sz="3000">
                <a:solidFill>
                  <a:srgbClr val="38761D"/>
                </a:solidFill>
                <a:highlight>
                  <a:srgbClr val="D0E0E3"/>
                </a:highlight>
              </a:rPr>
              <a:t>a</a:t>
            </a:r>
            <a:r>
              <a:rPr lang="en" sz="3000">
                <a:solidFill>
                  <a:srgbClr val="CC4125"/>
                </a:solidFill>
                <a:highlight>
                  <a:srgbClr val="D0E0E3"/>
                </a:highlight>
              </a:rPr>
              <a:t>t</a:t>
            </a:r>
            <a:r>
              <a:rPr lang="en" sz="3000">
                <a:solidFill>
                  <a:schemeClr val="dk2"/>
                </a:solidFill>
                <a:highlight>
                  <a:srgbClr val="D0E0E3"/>
                </a:highlight>
              </a:rPr>
              <a:t>a</a:t>
            </a:r>
            <a:r>
              <a:rPr lang="en" sz="3000">
                <a:solidFill>
                  <a:srgbClr val="00FFFF"/>
                </a:solidFill>
                <a:highlight>
                  <a:srgbClr val="D0E0E3"/>
                </a:highlight>
              </a:rPr>
              <a:t> </a:t>
            </a:r>
            <a:r>
              <a:rPr lang="en" sz="3000">
                <a:solidFill>
                  <a:schemeClr val="accent5"/>
                </a:solidFill>
                <a:highlight>
                  <a:srgbClr val="D0E0E3"/>
                </a:highlight>
              </a:rPr>
              <a:t>s</a:t>
            </a:r>
            <a:r>
              <a:rPr lang="en" sz="3000">
                <a:solidFill>
                  <a:srgbClr val="DD7E6B"/>
                </a:solidFill>
                <a:highlight>
                  <a:srgbClr val="D0E0E3"/>
                </a:highlight>
              </a:rPr>
              <a:t>c</a:t>
            </a:r>
            <a:r>
              <a:rPr lang="en" sz="3000">
                <a:solidFill>
                  <a:srgbClr val="FF0000"/>
                </a:solidFill>
                <a:highlight>
                  <a:srgbClr val="D0E0E3"/>
                </a:highlight>
              </a:rPr>
              <a:t>i</a:t>
            </a:r>
            <a:r>
              <a:rPr lang="en" sz="3000">
                <a:solidFill>
                  <a:srgbClr val="FF9900"/>
                </a:solidFill>
                <a:highlight>
                  <a:srgbClr val="D0E0E3"/>
                </a:highlight>
              </a:rPr>
              <a:t>e</a:t>
            </a:r>
            <a:r>
              <a:rPr lang="en" sz="3000">
                <a:solidFill>
                  <a:schemeClr val="accent6"/>
                </a:solidFill>
                <a:highlight>
                  <a:srgbClr val="D0E0E3"/>
                </a:highlight>
              </a:rPr>
              <a:t>n</a:t>
            </a:r>
            <a:r>
              <a:rPr lang="en" sz="3000">
                <a:solidFill>
                  <a:srgbClr val="DD7E6B"/>
                </a:solidFill>
                <a:highlight>
                  <a:srgbClr val="D0E0E3"/>
                </a:highlight>
              </a:rPr>
              <a:t>c</a:t>
            </a:r>
            <a:r>
              <a:rPr lang="en" sz="3000">
                <a:solidFill>
                  <a:srgbClr val="BF9000"/>
                </a:solidFill>
                <a:highlight>
                  <a:srgbClr val="D0E0E3"/>
                </a:highlight>
              </a:rPr>
              <a:t>e</a:t>
            </a:r>
            <a:r>
              <a:rPr lang="en" sz="3000">
                <a:highlight>
                  <a:srgbClr val="D0E0E3"/>
                </a:highlight>
              </a:rPr>
              <a:t> </a:t>
            </a:r>
            <a:endParaRPr sz="3000">
              <a:solidFill>
                <a:srgbClr val="00FF00"/>
              </a:solidFill>
              <a:highlight>
                <a:srgbClr val="D0E0E3"/>
              </a:highlight>
            </a:endParaRPr>
          </a:p>
        </p:txBody>
      </p:sp>
      <p:sp>
        <p:nvSpPr>
          <p:cNvPr id="115" name="Google Shape;115;p20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  <p:sp>
        <p:nvSpPr>
          <p:cNvPr id="116" name="Google Shape;116;p20"/>
          <p:cNvSpPr txBox="1"/>
          <p:nvPr>
            <p:ph idx="4294967295" type="body"/>
          </p:nvPr>
        </p:nvSpPr>
        <p:spPr>
          <a:xfrm>
            <a:off x="4740650" y="1200150"/>
            <a:ext cx="3994500" cy="3430800"/>
          </a:xfrm>
          <a:prstGeom prst="rect">
            <a:avLst/>
          </a:prstGeom>
          <a:noFill/>
          <a:ln cap="flat" cmpd="sng" w="9525">
            <a:solidFill>
              <a:srgbClr val="727D8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3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>
                <a:solidFill>
                  <a:srgbClr val="000000"/>
                </a:solidFill>
              </a:rPr>
              <a:t>Data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>
                <a:solidFill>
                  <a:srgbClr val="000000"/>
                </a:solidFill>
              </a:rPr>
              <a:t>Information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>
                <a:solidFill>
                  <a:srgbClr val="000000"/>
                </a:solidFill>
              </a:rPr>
              <a:t>Knowledge</a:t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idx="4294967295" type="body"/>
          </p:nvPr>
        </p:nvSpPr>
        <p:spPr>
          <a:xfrm>
            <a:off x="2305475" y="1875725"/>
            <a:ext cx="49044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4800">
                <a:solidFill>
                  <a:srgbClr val="073763"/>
                </a:solidFill>
              </a:rPr>
              <a:t>What is </a:t>
            </a:r>
            <a:endParaRPr b="1" sz="4800">
              <a:solidFill>
                <a:srgbClr val="073763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4800">
                <a:solidFill>
                  <a:srgbClr val="073763"/>
                </a:solidFill>
              </a:rPr>
              <a:t>DATA SCIENCE?</a:t>
            </a:r>
            <a:endParaRPr b="1" sz="4800">
              <a:solidFill>
                <a:srgbClr val="07376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 txBox="1"/>
          <p:nvPr>
            <p:ph type="title"/>
          </p:nvPr>
        </p:nvSpPr>
        <p:spPr>
          <a:xfrm>
            <a:off x="301350" y="263800"/>
            <a:ext cx="85413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3000">
                <a:solidFill>
                  <a:schemeClr val="lt1"/>
                </a:solidFill>
              </a:rPr>
              <a:t>Data Science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Scienc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